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Nuni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3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uni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Nunito-italic.fntdata"/><Relationship Id="rId16" Type="http://schemas.openxmlformats.org/officeDocument/2006/relationships/slide" Target="slides/slide11.xml"/><Relationship Id="rId38" Type="http://schemas.openxmlformats.org/officeDocument/2006/relationships/font" Target="fonts/Nuni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296e63fbc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296e63fbc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e6dbcfd1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4e6dbcfd1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e6dbcfd1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4e6dbcfd1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4e6dbcfd1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4e6dbcfd1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4e64f3fe3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24e64f3fe3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e6dbcfd1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4e6dbcfd1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fd26182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4fd26182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e6dbcfd1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4e6dbcfd1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e6dbcfd1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4e6dbcfd1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e6dbcfd1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4e6dbcfd1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567fc8ad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567fc8ad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e6dbcfd1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e6dbcfd1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e6dbcfd1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4e6dbcfd1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e6dbcfd10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4e6dbcfd10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04e71c494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04e71c494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04e71c49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04e71c49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4e6dbcfd1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4e6dbcfd1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4e6dbcfd1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4e6dbcfd1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4fd26182e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4fd26182e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4e6dbcfd10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4e6dbcfd10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4e6dbcfd1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4e6dbcfd1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4e64f3fe3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24e64f3fe3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4fd26182e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4fd26182e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24e64f3fe3_5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24e64f3fe3_5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96e63fbc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296e63fbc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e6dbcfd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e6dbcfd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e6dbcfd1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4e6dbcfd1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e6dbcfd1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4e6dbcfd1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96e63fbc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296e63fbc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4e6dbcfd1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4e6dbcfd1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232250" y="1169425"/>
            <a:ext cx="8607600" cy="28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166"/>
              <a:t>Legal Austrian RAG system</a:t>
            </a:r>
            <a:endParaRPr b="1" sz="2366"/>
          </a:p>
          <a:p>
            <a:pPr indent="0" lvl="0" marL="0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de" sz="1200"/>
              <a:t>Mehdin Masinovic &amp; Leon Beccard</a:t>
            </a:r>
            <a:endParaRPr b="1" sz="1200"/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/>
              <a:t>25.04.2025</a:t>
            </a:r>
            <a:endParaRPr b="1"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Project architecture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idx="1" type="body"/>
          </p:nvPr>
        </p:nvSpPr>
        <p:spPr>
          <a:xfrm>
            <a:off x="767250" y="928163"/>
            <a:ext cx="7401900" cy="24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Source</a:t>
            </a: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Viennese building regulation legal text corpus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Dataset: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Q&amp;A dataset by legal expert with 11 Q&amp;A pairs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Backend: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with FastAPI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 Database: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Elasticsearch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Deployment: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 container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Evaluation: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Deepeval, Individual evaluation method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 model: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jinaai/jina-embeddings-v2-base-de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 Encoder: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200">
                <a:solidFill>
                  <a:srgbClr val="0E0E0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cross-encoder/msmarco-MiniLM-L12-en-de-v1</a:t>
            </a:r>
            <a:endParaRPr sz="1200">
              <a:solidFill>
                <a:srgbClr val="0E0E0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E0E0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LLM: </a:t>
            </a:r>
            <a:r>
              <a:rPr lang="de" sz="1200">
                <a:solidFill>
                  <a:srgbClr val="0E0E0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gemma3:27b</a:t>
            </a:r>
            <a:endParaRPr sz="1200">
              <a:solidFill>
                <a:srgbClr val="0E0E0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E0E0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Project architecture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idx="1" type="body"/>
          </p:nvPr>
        </p:nvSpPr>
        <p:spPr>
          <a:xfrm>
            <a:off x="767250" y="928163"/>
            <a:ext cx="7401900" cy="18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Workflow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Load legal text document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Chunk text using different strategies and sizes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Generate embeddings for each chunk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Index chunks in Elasticsearch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 user query, retrieve relevant chunks, rerank with cross-encoder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 context to LLM for final answer generation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Evaluate with our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methods and reference answers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E0E0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4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Project architecture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767250" y="928163"/>
            <a:ext cx="7401900" cy="22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LLM-as-a-judge - </a:t>
            </a: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 with Deepeval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 Correctness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Accuracy of the generated response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 Relevance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How well the answer addresses the query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 Quality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Relevance and usefulness of retrieved context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Faithfulness to Context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Whether the answer stays true to the retrieved information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Combined Score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Aggregate metric reflecting overall performance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Individual Evaluation based on Keywords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Score measurement: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the important keywords in answers or contexts like a paragraph number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Answer/Retrieval score: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Binary score of 1 if keyword is found or 0 otherwise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score: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Maximum of 11 points possible per Q&amp;A pair </a:t>
            </a:r>
            <a:endParaRPr sz="1200">
              <a:solidFill>
                <a:srgbClr val="0E0E0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5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Project architecture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Experiment Setup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767250" y="928163"/>
            <a:ext cx="7401900" cy="30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Experiment Setup 1</a:t>
            </a: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Running on Server with GPU Nvidia GeForce GTX 660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 1</a:t>
            </a:r>
            <a:r>
              <a:rPr b="1" lang="de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Comparing Embedding models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jinaai/jina-embeddings-v2-base-de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paraphrase-multilingual-MiniLM-L12-v2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Comparing chunk size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sizes from 0,125 kB to 128 kB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Comparing LLM models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llama3-chatqa:8b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gemma3:27b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E0E0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7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Experiment Setup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idx="1" type="body"/>
          </p:nvPr>
        </p:nvSpPr>
        <p:spPr>
          <a:xfrm>
            <a:off x="767250" y="928163"/>
            <a:ext cx="7401900" cy="3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Experiment Setup 2:  </a:t>
            </a: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Lenovo Thinkpad Gen2 32GB RAM Intel Core i7 - CPU only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 2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Comparing chunking method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Splitting at maximum chunk size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Splitting by article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Splitting by subarticle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Comparing number of selected chunks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3 best chunks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5 best chunks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10 best chunks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Comparing LLM models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llama3.2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llama3-chatqa:8b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deepseek-r1:latest</a:t>
            </a:r>
            <a:endParaRPr sz="1200">
              <a:solidFill>
                <a:srgbClr val="0E0E0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8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Experiment Setup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Experiments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Experiments</a:t>
            </a:r>
            <a:endParaRPr sz="2400"/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550" y="640225"/>
            <a:ext cx="3261403" cy="40383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 txBox="1"/>
          <p:nvPr/>
        </p:nvSpPr>
        <p:spPr>
          <a:xfrm>
            <a:off x="864650" y="1008525"/>
            <a:ext cx="3096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/>
              <a:t>Embedding models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/>
              <a:t>Both models show similar performance patterns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/>
              <a:t>Small chunks (0.125KB - 0.5KB) deliver best overall performance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/>
              <a:t>Significant performance drop at 1.0KB chunk size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de" sz="1200"/>
              <a:t>jina-embeddings model shows more consistent patterns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Experiments</a:t>
            </a:r>
            <a:endParaRPr sz="2400"/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550" y="641325"/>
            <a:ext cx="3261403" cy="4038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 txBox="1"/>
          <p:nvPr/>
        </p:nvSpPr>
        <p:spPr>
          <a:xfrm>
            <a:off x="864650" y="1008525"/>
            <a:ext cx="3096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/>
              <a:t>Large Language</a:t>
            </a:r>
            <a:r>
              <a:rPr b="1" lang="de" sz="1200"/>
              <a:t> models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/>
              <a:t>gemma3:27b generally outperforms llama3-chatqa:8b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/>
              <a:t>Both models show similar response to chunking strategies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/>
              <a:t>Optimal chunk size consistent across both models (0.5KB)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de" sz="1200"/>
              <a:t>Performance gap consistent across different metrics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Agenda</a:t>
            </a:r>
            <a:endParaRPr/>
          </a:p>
        </p:txBody>
      </p:sp>
      <p:sp>
        <p:nvSpPr>
          <p:cNvPr id="134" name="Google Shape;134;p14"/>
          <p:cNvSpPr txBox="1"/>
          <p:nvPr>
            <p:ph idx="1" type="body"/>
          </p:nvPr>
        </p:nvSpPr>
        <p:spPr>
          <a:xfrm>
            <a:off x="819150" y="17621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unito"/>
              <a:buAutoNum type="arabicPeriod"/>
            </a:pPr>
            <a:r>
              <a:rPr b="1" lang="de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Introduction and Requirements</a:t>
            </a:r>
            <a:endParaRPr b="1"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unito"/>
              <a:buAutoNum type="arabicPeriod"/>
            </a:pPr>
            <a:r>
              <a:rPr b="1" lang="de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Project architecture</a:t>
            </a:r>
            <a:endParaRPr b="1"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unito"/>
              <a:buAutoNum type="arabicPeriod"/>
            </a:pPr>
            <a:r>
              <a:rPr b="1" lang="de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Experiment Setup</a:t>
            </a:r>
            <a:endParaRPr b="1"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unito"/>
              <a:buAutoNum type="arabicPeriod"/>
            </a:pPr>
            <a:r>
              <a:rPr b="1" lang="de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Experiments</a:t>
            </a:r>
            <a:endParaRPr b="1"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unito"/>
              <a:buAutoNum type="arabicPeriod"/>
            </a:pPr>
            <a:r>
              <a:rPr b="1" lang="de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Key Findings and Conclusion</a:t>
            </a:r>
            <a:endParaRPr b="1"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Experiments</a:t>
            </a:r>
            <a:endParaRPr sz="2400"/>
          </a:p>
        </p:txBody>
      </p:sp>
      <p:sp>
        <p:nvSpPr>
          <p:cNvPr id="242" name="Google Shape;242;p32"/>
          <p:cNvSpPr txBox="1"/>
          <p:nvPr>
            <p:ph idx="1" type="body"/>
          </p:nvPr>
        </p:nvSpPr>
        <p:spPr>
          <a:xfrm>
            <a:off x="819150" y="862700"/>
            <a:ext cx="7401900" cy="31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 chunks (0.125KB - 0.5KB):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Highest performance across all metrics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Better context quality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Improved answer relevance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Medium chunks (1KB - 4KB):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Performance drop, especially in context quality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Varied impact on faithfulness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chunks (8KB+):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Lowest overall performance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Poor context quality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Lower answer correctness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Experiments</a:t>
            </a:r>
            <a:endParaRPr sz="2400"/>
          </a:p>
        </p:txBody>
      </p:sp>
      <p:sp>
        <p:nvSpPr>
          <p:cNvPr id="248" name="Google Shape;248;p33"/>
          <p:cNvSpPr txBox="1"/>
          <p:nvPr>
            <p:ph idx="1" type="body"/>
          </p:nvPr>
        </p:nvSpPr>
        <p:spPr>
          <a:xfrm>
            <a:off x="819150" y="862700"/>
            <a:ext cx="74019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Chunking splitting method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00" y="1464666"/>
            <a:ext cx="2561700" cy="1537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3553" y="1464650"/>
            <a:ext cx="2561772" cy="153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3"/>
          <p:cNvSpPr txBox="1"/>
          <p:nvPr>
            <p:ph idx="1" type="body"/>
          </p:nvPr>
        </p:nvSpPr>
        <p:spPr>
          <a:xfrm>
            <a:off x="613989" y="3061800"/>
            <a:ext cx="2561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Baseline with splitting at 0,5 KB chunk size with top 5 chunks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3"/>
          <p:cNvSpPr txBox="1"/>
          <p:nvPr>
            <p:ph idx="1" type="body"/>
          </p:nvPr>
        </p:nvSpPr>
        <p:spPr>
          <a:xfrm>
            <a:off x="6186013" y="3061800"/>
            <a:ext cx="2349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Splitting at each subarticle with top 5 chunks 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8175" y="1464661"/>
            <a:ext cx="2561700" cy="153727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 txBox="1"/>
          <p:nvPr>
            <p:ph idx="1" type="body"/>
          </p:nvPr>
        </p:nvSpPr>
        <p:spPr>
          <a:xfrm>
            <a:off x="3506200" y="3061800"/>
            <a:ext cx="2349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plitting at each article with top 3 chunks 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Experiments</a:t>
            </a:r>
            <a:endParaRPr sz="2400"/>
          </a:p>
        </p:txBody>
      </p:sp>
      <p:sp>
        <p:nvSpPr>
          <p:cNvPr id="260" name="Google Shape;260;p34"/>
          <p:cNvSpPr txBox="1"/>
          <p:nvPr>
            <p:ph idx="1" type="body"/>
          </p:nvPr>
        </p:nvSpPr>
        <p:spPr>
          <a:xfrm>
            <a:off x="819150" y="892475"/>
            <a:ext cx="74019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comparison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553" y="1442950"/>
            <a:ext cx="2561772" cy="153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4"/>
          <p:cNvSpPr txBox="1"/>
          <p:nvPr>
            <p:ph idx="1" type="body"/>
          </p:nvPr>
        </p:nvSpPr>
        <p:spPr>
          <a:xfrm>
            <a:off x="686275" y="3061800"/>
            <a:ext cx="24894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Deepseek with subarticle splitting and top 5 chunks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4"/>
          <p:cNvSpPr txBox="1"/>
          <p:nvPr>
            <p:ph idx="1" type="body"/>
          </p:nvPr>
        </p:nvSpPr>
        <p:spPr>
          <a:xfrm>
            <a:off x="6186013" y="3061800"/>
            <a:ext cx="2349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llama3.2 </a:t>
            </a: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subarticle splitting and top 5 chunks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4"/>
          <p:cNvSpPr txBox="1"/>
          <p:nvPr>
            <p:ph idx="1" type="body"/>
          </p:nvPr>
        </p:nvSpPr>
        <p:spPr>
          <a:xfrm>
            <a:off x="3506200" y="3061800"/>
            <a:ext cx="2349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llama3-chatqa </a:t>
            </a: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subarticle splitting and top 5 chunks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00" y="1486356"/>
            <a:ext cx="2489400" cy="149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1112" y="1442950"/>
            <a:ext cx="2561777" cy="153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Experiments</a:t>
            </a:r>
            <a:endParaRPr sz="2400"/>
          </a:p>
        </p:txBody>
      </p:sp>
      <p:sp>
        <p:nvSpPr>
          <p:cNvPr id="272" name="Google Shape;272;p35"/>
          <p:cNvSpPr txBox="1"/>
          <p:nvPr>
            <p:ph idx="1" type="body"/>
          </p:nvPr>
        </p:nvSpPr>
        <p:spPr>
          <a:xfrm>
            <a:off x="819150" y="2356200"/>
            <a:ext cx="7401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Realisation… Experiments executed with irreproducible retrieving part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Experiments</a:t>
            </a:r>
            <a:endParaRPr sz="2400"/>
          </a:p>
        </p:txBody>
      </p:sp>
      <p:sp>
        <p:nvSpPr>
          <p:cNvPr id="278" name="Google Shape;278;p36"/>
          <p:cNvSpPr txBox="1"/>
          <p:nvPr>
            <p:ph idx="1" type="body"/>
          </p:nvPr>
        </p:nvSpPr>
        <p:spPr>
          <a:xfrm>
            <a:off x="819150" y="892475"/>
            <a:ext cx="74019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Reproducible results after vector normalization and random seeds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6"/>
          <p:cNvSpPr txBox="1"/>
          <p:nvPr>
            <p:ph idx="1" type="body"/>
          </p:nvPr>
        </p:nvSpPr>
        <p:spPr>
          <a:xfrm>
            <a:off x="613989" y="3061800"/>
            <a:ext cx="2561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Baseline with splitting at 0,5 KB chunk size with top 10 chunks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6"/>
          <p:cNvSpPr txBox="1"/>
          <p:nvPr>
            <p:ph idx="1" type="body"/>
          </p:nvPr>
        </p:nvSpPr>
        <p:spPr>
          <a:xfrm>
            <a:off x="6186013" y="3061800"/>
            <a:ext cx="2349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Splitting at each subarticle with top 10 chunks 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6"/>
          <p:cNvSpPr txBox="1"/>
          <p:nvPr>
            <p:ph idx="1" type="body"/>
          </p:nvPr>
        </p:nvSpPr>
        <p:spPr>
          <a:xfrm>
            <a:off x="3506200" y="3061800"/>
            <a:ext cx="2349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Splitting at each article with top 10 chunks 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00" y="1507405"/>
            <a:ext cx="2419302" cy="1451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3285" y="1464650"/>
            <a:ext cx="2561731" cy="153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7863" y="1486875"/>
            <a:ext cx="2487649" cy="149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Key findings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Key findings</a:t>
            </a:r>
            <a:endParaRPr sz="2400"/>
          </a:p>
        </p:txBody>
      </p:sp>
      <p:sp>
        <p:nvSpPr>
          <p:cNvPr id="295" name="Google Shape;295;p38"/>
          <p:cNvSpPr txBox="1"/>
          <p:nvPr>
            <p:ph idx="1" type="body"/>
          </p:nvPr>
        </p:nvSpPr>
        <p:spPr>
          <a:xfrm>
            <a:off x="819150" y="862700"/>
            <a:ext cx="7401900" cy="28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Optimal Configuration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Embedding: paraphrase-multilingual-MiniLM-L12-v2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 on GPU: gemma3:27b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 on CPU: llama3.2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Chunk size: 0.5KB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K chunks: 10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 Size Impact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 chunks maintain semantic coherence while providing focused context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Larger context dilute relevant information with noise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Key findings</a:t>
            </a:r>
            <a:endParaRPr sz="2400"/>
          </a:p>
        </p:txBody>
      </p:sp>
      <p:sp>
        <p:nvSpPr>
          <p:cNvPr id="301" name="Google Shape;301;p39"/>
          <p:cNvSpPr txBox="1"/>
          <p:nvPr>
            <p:ph idx="1" type="body"/>
          </p:nvPr>
        </p:nvSpPr>
        <p:spPr>
          <a:xfrm>
            <a:off x="819150" y="862700"/>
            <a:ext cx="7401900" cy="20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Evaluator agreement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Claude 3.7 Sonnet and ChatGPT o4-mini show similar rating patterns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divergence in absolute scores but agreement on trends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Limitations and r</a:t>
            </a: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esource impact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 needs seconds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 needs minutes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Conclusion</a:t>
            </a:r>
            <a:endParaRPr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Conclusion</a:t>
            </a:r>
            <a:endParaRPr sz="2400"/>
          </a:p>
        </p:txBody>
      </p:sp>
      <p:sp>
        <p:nvSpPr>
          <p:cNvPr id="312" name="Google Shape;312;p41"/>
          <p:cNvSpPr txBox="1"/>
          <p:nvPr>
            <p:ph idx="1" type="body"/>
          </p:nvPr>
        </p:nvSpPr>
        <p:spPr>
          <a:xfrm>
            <a:off x="819150" y="862700"/>
            <a:ext cx="7401900" cy="29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 model selection has less impact than chunking strategy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powerful LLM improve performance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 method LLM-as-judge proves effective for systematic comparison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Keyword evaluation method enables efficient comparison 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Smaller chunk sizes (0.5KB) provide optimal RAG performance for legal text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Chunking strategy to split text per subarticle improved retrieval part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Introduction and Requirements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Conclusion</a:t>
            </a:r>
            <a:endParaRPr sz="2400"/>
          </a:p>
        </p:txBody>
      </p:sp>
      <p:sp>
        <p:nvSpPr>
          <p:cNvPr id="318" name="Google Shape;318;p42"/>
          <p:cNvSpPr txBox="1"/>
          <p:nvPr>
            <p:ph idx="1" type="body"/>
          </p:nvPr>
        </p:nvSpPr>
        <p:spPr>
          <a:xfrm>
            <a:off x="819150" y="862700"/>
            <a:ext cx="7401900" cy="32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Evaluating a RAG system remains difficult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RAG systems quickly require heavier resources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Outlook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Hybrid search with keywords in Elasticsearch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Knowledge-Graph based retrieval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Multi-Hop Search with an Agent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 RAG systems 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Thank you for your attention!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Still awake for a demo?</a:t>
            </a:r>
            <a:r>
              <a:rPr b="1" lang="de"/>
              <a:t> 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/>
          <p:nvPr>
            <p:ph idx="1" type="body"/>
          </p:nvPr>
        </p:nvSpPr>
        <p:spPr>
          <a:xfrm>
            <a:off x="819150" y="898263"/>
            <a:ext cx="7401900" cy="24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 about legal Austrian corpus on Viennese building regulations is (currently) too specific for any LLM.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Approach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Retrieval Augmented Generation (RAG) to have a knowledge base to input with the user query and identify optimal configurations towards a provided Q&amp;A dataset by our legal expert.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6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Introduction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/>
          <p:nvPr>
            <p:ph idx="1" type="body"/>
          </p:nvPr>
        </p:nvSpPr>
        <p:spPr>
          <a:xfrm>
            <a:off x="819150" y="862700"/>
            <a:ext cx="7401900" cy="32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Retrieval Augmented Generation -</a:t>
            </a:r>
            <a:r>
              <a:rPr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RAG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 from LLM limitations to reduce hallucinations and avoid outdated knowledge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Combining retrieval systems with generative AI to improve accuracy and context-relevance in question answering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components: Embedding model, Vector database, Chunking strategies, LLM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Hyperparameters in </a:t>
            </a: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RAG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 model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Reranking model (Cross-Encoder)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Chunking size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best chunks selected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Language model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7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Introduction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>
            <p:ph idx="1" type="body"/>
          </p:nvPr>
        </p:nvSpPr>
        <p:spPr>
          <a:xfrm>
            <a:off x="819150" y="862688"/>
            <a:ext cx="7401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Retrieval Augmented Generation -</a:t>
            </a:r>
            <a:r>
              <a:rPr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RAG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801" y="1400076"/>
            <a:ext cx="6985326" cy="2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Introduction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Introduction</a:t>
            </a:r>
            <a:endParaRPr sz="2400"/>
          </a:p>
        </p:txBody>
      </p:sp>
      <p:sp>
        <p:nvSpPr>
          <p:cNvPr id="164" name="Google Shape;164;p19"/>
          <p:cNvSpPr txBox="1"/>
          <p:nvPr>
            <p:ph idx="1" type="body"/>
          </p:nvPr>
        </p:nvSpPr>
        <p:spPr>
          <a:xfrm>
            <a:off x="819150" y="889363"/>
            <a:ext cx="7401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 embeddings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images.viblo.asia/full/fcc2cd03-b877-4cc8-84a9-1f73b13d38a8.png" id="165" name="Google Shape;16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050" y="1378550"/>
            <a:ext cx="4736725" cy="3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idx="1" type="body"/>
          </p:nvPr>
        </p:nvSpPr>
        <p:spPr>
          <a:xfrm>
            <a:off x="819150" y="919263"/>
            <a:ext cx="7401900" cy="20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External requirements: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Answers have to be in german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Executability without external resources like Cloud Providers or LLMs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methods on your own instead of sophisticated libraries like Langchain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Internal requirements: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Reproducible scientific evaluation on experiments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Executability on a local device in regards of reasonable runtime (&lt;5 minutes)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0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Requirements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767250" y="431100"/>
            <a:ext cx="7505700" cy="369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Requirements</a:t>
            </a:r>
            <a:endParaRPr sz="2400"/>
          </a:p>
        </p:txBody>
      </p:sp>
      <p:pic>
        <p:nvPicPr>
          <p:cNvPr id="177" name="Google Shape;177;p21" title="ChatGPT Image Apr 9, 2025, 01_14_05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25" y="1056475"/>
            <a:ext cx="5102350" cy="340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